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5" r:id="rId2"/>
    <p:sldId id="309" r:id="rId3"/>
    <p:sldId id="304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10" r:id="rId14"/>
  </p:sldIdLst>
  <p:sldSz cx="6858000" cy="9144000" type="screen4x3"/>
  <p:notesSz cx="9926638" cy="6797675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0000FF"/>
    <a:srgbClr val="0000CC"/>
    <a:srgbClr val="0066FF"/>
    <a:srgbClr val="969696"/>
    <a:srgbClr val="FF0000"/>
    <a:srgbClr val="B2B2B2"/>
    <a:srgbClr val="FF33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24" autoAdjust="0"/>
    <p:restoredTop sz="99165" autoAdjust="0"/>
  </p:normalViewPr>
  <p:slideViewPr>
    <p:cSldViewPr>
      <p:cViewPr>
        <p:scale>
          <a:sx n="80" d="100"/>
          <a:sy n="80" d="100"/>
        </p:scale>
        <p:origin x="1878" y="-25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8" d="100"/>
          <a:sy n="38" d="100"/>
        </p:scale>
        <p:origin x="-1524" y="-72"/>
      </p:cViewPr>
      <p:guideLst>
        <p:guide orient="horz" pos="2141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1839" cy="33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7" tIns="47239" rIns="94477" bIns="47239" numCol="1" anchor="t" anchorCtr="0" compatLnSpc="1">
            <a:prstTxWarp prst="textNoShape">
              <a:avLst/>
            </a:prstTxWarp>
          </a:bodyPr>
          <a:lstStyle>
            <a:lvl1pPr algn="l" defTabSz="945010" eaLnBrk="1" hangingPunct="1">
              <a:defRPr kumimoji="1" sz="1200"/>
            </a:lvl1pPr>
          </a:lstStyle>
          <a:p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4800" y="0"/>
            <a:ext cx="4301839" cy="33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7" tIns="47239" rIns="94477" bIns="47239" numCol="1" anchor="t" anchorCtr="0" compatLnSpc="1">
            <a:prstTxWarp prst="textNoShape">
              <a:avLst/>
            </a:prstTxWarp>
          </a:bodyPr>
          <a:lstStyle>
            <a:lvl1pPr algn="r" defTabSz="945010" eaLnBrk="1" hangingPunct="1">
              <a:defRPr kumimoji="1" sz="1200"/>
            </a:lvl1pPr>
          </a:lstStyle>
          <a:p>
            <a:endParaRPr lang="en-US" altLang="zh-TW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458161"/>
            <a:ext cx="4301839" cy="33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7" tIns="47239" rIns="94477" bIns="47239" numCol="1" anchor="b" anchorCtr="0" compatLnSpc="1">
            <a:prstTxWarp prst="textNoShape">
              <a:avLst/>
            </a:prstTxWarp>
          </a:bodyPr>
          <a:lstStyle>
            <a:lvl1pPr algn="l" defTabSz="945010" eaLnBrk="1" hangingPunct="1">
              <a:defRPr kumimoji="1" sz="1200"/>
            </a:lvl1pPr>
          </a:lstStyle>
          <a:p>
            <a:endParaRPr lang="en-US" altLang="zh-TW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4800" y="6458161"/>
            <a:ext cx="4301839" cy="33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7" tIns="47239" rIns="94477" bIns="47239" numCol="1" anchor="b" anchorCtr="0" compatLnSpc="1">
            <a:prstTxWarp prst="textNoShape">
              <a:avLst/>
            </a:prstTxWarp>
          </a:bodyPr>
          <a:lstStyle>
            <a:lvl1pPr algn="r" defTabSz="945010" eaLnBrk="1" hangingPunct="1">
              <a:defRPr kumimoji="1" sz="1200"/>
            </a:lvl1pPr>
          </a:lstStyle>
          <a:p>
            <a:fld id="{202AB423-BAEE-4EE1-8B5D-5A00728C84DC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05451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1839" cy="33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7" tIns="47239" rIns="94477" bIns="47239" numCol="1" anchor="t" anchorCtr="0" compatLnSpc="1">
            <a:prstTxWarp prst="textNoShape">
              <a:avLst/>
            </a:prstTxWarp>
          </a:bodyPr>
          <a:lstStyle>
            <a:lvl1pPr algn="l" defTabSz="945010" eaLnBrk="1" hangingPunct="1">
              <a:defRPr kumimoji="1" sz="1200"/>
            </a:lvl1pPr>
          </a:lstStyle>
          <a:p>
            <a:endParaRPr lang="en-US" altLang="zh-TW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800" y="0"/>
            <a:ext cx="4301839" cy="33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7" tIns="47239" rIns="94477" bIns="47239" numCol="1" anchor="t" anchorCtr="0" compatLnSpc="1">
            <a:prstTxWarp prst="textNoShape">
              <a:avLst/>
            </a:prstTxWarp>
          </a:bodyPr>
          <a:lstStyle>
            <a:lvl1pPr algn="r" defTabSz="945010" eaLnBrk="1" hangingPunct="1">
              <a:defRPr kumimoji="1" sz="1200"/>
            </a:lvl1pPr>
          </a:lstStyle>
          <a:p>
            <a:endParaRPr lang="en-US" altLang="zh-TW"/>
          </a:p>
        </p:txBody>
      </p:sp>
      <p:sp>
        <p:nvSpPr>
          <p:cNvPr id="5124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4010025" y="509588"/>
            <a:ext cx="1911350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5181" y="3227498"/>
            <a:ext cx="7276279" cy="3060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7" tIns="47239" rIns="94477" bIns="472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8161"/>
            <a:ext cx="4301839" cy="33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7" tIns="47239" rIns="94477" bIns="47239" numCol="1" anchor="b" anchorCtr="0" compatLnSpc="1">
            <a:prstTxWarp prst="textNoShape">
              <a:avLst/>
            </a:prstTxWarp>
          </a:bodyPr>
          <a:lstStyle>
            <a:lvl1pPr algn="l" defTabSz="945010" eaLnBrk="1" hangingPunct="1">
              <a:defRPr kumimoji="1" sz="1200"/>
            </a:lvl1pPr>
          </a:lstStyle>
          <a:p>
            <a:endParaRPr lang="en-US" altLang="zh-TW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800" y="6458161"/>
            <a:ext cx="4301839" cy="33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77" tIns="47239" rIns="94477" bIns="47239" numCol="1" anchor="b" anchorCtr="0" compatLnSpc="1">
            <a:prstTxWarp prst="textNoShape">
              <a:avLst/>
            </a:prstTxWarp>
          </a:bodyPr>
          <a:lstStyle>
            <a:lvl1pPr algn="r" defTabSz="945010" eaLnBrk="1" hangingPunct="1">
              <a:defRPr kumimoji="1" sz="1200"/>
            </a:lvl1pPr>
          </a:lstStyle>
          <a:p>
            <a:fld id="{F89D0BC6-39AE-4EB7-ACF4-277FDC044BCA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324818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14350" y="2840037"/>
            <a:ext cx="5829300" cy="1960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06B763-EFE5-4E10-B5DC-AD9687507F03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FC0B4-539A-4C1C-AF5B-C02FCE883B33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4886326" y="812800"/>
            <a:ext cx="1457325" cy="73152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14351" y="812800"/>
            <a:ext cx="4219575" cy="73152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D1AFB-857A-4681-8071-0577A031864B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8D1DD2-FA0E-4ED8-8AD2-37F696A5514F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1338" y="5875339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9DF836-4CFD-414F-AEB7-5CC1FD1555C6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14350" y="2641600"/>
            <a:ext cx="283845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505200" y="2641600"/>
            <a:ext cx="283845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AD004B-1DB7-4188-BEC1-32327E7865FB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484564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484564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F6364F-2687-4708-BBEF-17641751A29B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453A2-BC6C-4485-97C7-81B151154E75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D38CE-DBA9-4EE7-BDF2-4682D1EC26C3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363539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81289" y="363538"/>
            <a:ext cx="3833812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ACCFAD-885E-4B13-83F3-9E9D4B0BC29D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FE0AA-EFD3-4EE1-B279-A711B59E2122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812800"/>
            <a:ext cx="5829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2641600"/>
            <a:ext cx="58293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按一下以編輯母片本文樣式</a:t>
            </a:r>
          </a:p>
          <a:p>
            <a:pPr lvl="1"/>
            <a:r>
              <a:rPr lang="zh-TW" altLang="en-US"/>
              <a:t>第二層</a:t>
            </a:r>
            <a:endParaRPr lang="zh-TW" altLang="zh-TW"/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zh-TW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8331200"/>
            <a:ext cx="14287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31200"/>
            <a:ext cx="21717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31200"/>
            <a:ext cx="14287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1DE2B172-CCC7-421D-89CB-33F8D9A33D8A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6858000" cy="9144000"/>
          </a:xfrm>
          <a:prstGeom prst="rect">
            <a:avLst/>
          </a:prstGeom>
          <a:gradFill rotWithShape="0">
            <a:gsLst>
              <a:gs pos="0">
                <a:srgbClr val="777777"/>
              </a:gs>
              <a:gs pos="50000">
                <a:srgbClr val="4D4D4D"/>
              </a:gs>
              <a:gs pos="100000">
                <a:srgbClr val="777777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kumimoji="1" lang="zh-TW" altLang="en-US"/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174626" y="404813"/>
            <a:ext cx="6513513" cy="8443912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 sz="900" b="1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kumimoji="1" lang="zh-TW" altLang="en-US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88914" y="395536"/>
            <a:ext cx="6480175" cy="8487792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 sz="900" b="1" dirty="0">
              <a:latin typeface="Arial" charset="0"/>
            </a:endParaRPr>
          </a:p>
        </p:txBody>
      </p:sp>
      <p:sp>
        <p:nvSpPr>
          <p:cNvPr id="17" name="Text Box 60"/>
          <p:cNvSpPr txBox="1">
            <a:spLocks noChangeArrowheads="1"/>
          </p:cNvSpPr>
          <p:nvPr/>
        </p:nvSpPr>
        <p:spPr bwMode="auto">
          <a:xfrm>
            <a:off x="296355" y="436330"/>
            <a:ext cx="6337001" cy="144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zh-TW" sz="1800" b="1" dirty="0">
                <a:solidFill>
                  <a:srgbClr val="FF0000"/>
                </a:solidFill>
                <a:latin typeface="Calibri" pitchFamily="34" charset="0"/>
              </a:rPr>
              <a:t> Style</a:t>
            </a:r>
            <a:r>
              <a:rPr lang="zh-TW" altLang="en-US" sz="1800" b="1" dirty="0">
                <a:solidFill>
                  <a:srgbClr val="FF0000"/>
                </a:solidFill>
                <a:latin typeface="Calibri" pitchFamily="34" charset="0"/>
              </a:rPr>
              <a:t>：</a:t>
            </a:r>
            <a:r>
              <a:rPr lang="en-US" altLang="zh-TW" sz="1800" b="1" dirty="0">
                <a:solidFill>
                  <a:srgbClr val="FF0000"/>
                </a:solidFill>
                <a:latin typeface="Calibri" pitchFamily="34" charset="0"/>
              </a:rPr>
              <a:t>Simple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zh-TW" sz="1800" b="1" dirty="0">
                <a:solidFill>
                  <a:srgbClr val="FF0000"/>
                </a:solidFill>
                <a:latin typeface="Calibri" pitchFamily="34" charset="0"/>
              </a:rPr>
              <a:t> Size： Middle tower support up to ATX MB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zh-TW" sz="1800" b="1" dirty="0">
                <a:solidFill>
                  <a:srgbClr val="FF0000"/>
                </a:solidFill>
                <a:latin typeface="Calibri" pitchFamily="34" charset="0"/>
              </a:rPr>
              <a:t> Material： Steel &amp; Plastic &amp; Tempered Glass</a:t>
            </a:r>
          </a:p>
        </p:txBody>
      </p:sp>
      <p:sp>
        <p:nvSpPr>
          <p:cNvPr id="21" name="Text Box 60"/>
          <p:cNvSpPr txBox="1">
            <a:spLocks noChangeArrowheads="1"/>
          </p:cNvSpPr>
          <p:nvPr/>
        </p:nvSpPr>
        <p:spPr bwMode="auto">
          <a:xfrm>
            <a:off x="2488542" y="2240112"/>
            <a:ext cx="19526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zh-TW" sz="2000" b="1" i="1" dirty="0">
                <a:solidFill>
                  <a:srgbClr val="0000FF"/>
                </a:solidFill>
                <a:latin typeface="Calibri" pitchFamily="34" charset="0"/>
              </a:rPr>
              <a:t> Main Feature</a:t>
            </a:r>
          </a:p>
        </p:txBody>
      </p:sp>
      <p:sp>
        <p:nvSpPr>
          <p:cNvPr id="10" name="Rectangle 41"/>
          <p:cNvSpPr>
            <a:spLocks noChangeArrowheads="1"/>
          </p:cNvSpPr>
          <p:nvPr/>
        </p:nvSpPr>
        <p:spPr bwMode="auto">
          <a:xfrm>
            <a:off x="360395" y="2866225"/>
            <a:ext cx="6624462" cy="893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" tIns="3600" rIns="3600" bIns="3600" anchor="ctr">
            <a:spAutoFit/>
          </a:bodyPr>
          <a:lstStyle/>
          <a:p>
            <a:pPr algn="l">
              <a:buFont typeface="Wingdings" pitchFamily="2" charset="2"/>
              <a:buChar char="n"/>
            </a:pPr>
            <a:r>
              <a:rPr lang="en-US" altLang="zh-TW" sz="1500" b="1" dirty="0">
                <a:latin typeface="Calibri" pitchFamily="34" charset="0"/>
                <a:ea typeface="微軟正黑體" pitchFamily="34" charset="-120"/>
                <a:cs typeface="Calibri" pitchFamily="34" charset="0"/>
              </a:rPr>
              <a:t>Connection ： </a:t>
            </a:r>
            <a:r>
              <a:rPr lang="en-US" altLang="zh-TW" sz="1500" b="1" dirty="0">
                <a:latin typeface="Calibri" pitchFamily="34" charset="0"/>
                <a:ea typeface="微軟正黑體" pitchFamily="34" charset="-120"/>
              </a:rPr>
              <a:t>Top-Front I/O ports with 1 x USB 3.0, 2 x USB 2.0</a:t>
            </a:r>
            <a:endParaRPr lang="zh-TW" altLang="zh-TW" sz="1500" b="1" dirty="0">
              <a:latin typeface="Calibri" pitchFamily="34" charset="0"/>
              <a:ea typeface="微軟正黑體" pitchFamily="34" charset="-120"/>
              <a:cs typeface="Calibri" pitchFamily="34" charset="0"/>
            </a:endParaRPr>
          </a:p>
          <a:p>
            <a:pPr algn="l"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zh-TW" sz="1500" b="1" dirty="0">
                <a:latin typeface="Calibri" pitchFamily="34" charset="0"/>
                <a:ea typeface="微軟正黑體" pitchFamily="34" charset="-120"/>
                <a:cs typeface="Calibri" pitchFamily="34" charset="0"/>
              </a:rPr>
              <a:t>Ventilation ： </a:t>
            </a:r>
            <a:r>
              <a:rPr lang="en-US" altLang="zh-TW" sz="1500" b="1" dirty="0">
                <a:latin typeface="Calibri" pitchFamily="34" charset="0"/>
                <a:ea typeface="微軟正黑體" pitchFamily="34" charset="-120"/>
              </a:rPr>
              <a:t>1 preinstalled 120mm fan </a:t>
            </a:r>
          </a:p>
          <a:p>
            <a:pPr lvl="0" algn="l"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zh-TW" sz="1500" b="1" dirty="0">
                <a:latin typeface="Calibri" pitchFamily="34" charset="0"/>
                <a:ea typeface="微軟正黑體" pitchFamily="34" charset="-120"/>
                <a:cs typeface="Calibri" pitchFamily="34" charset="0"/>
              </a:rPr>
              <a:t>Support ：</a:t>
            </a:r>
            <a:r>
              <a:rPr lang="en-US" altLang="zh-TW" sz="1500" b="1" dirty="0">
                <a:latin typeface="Calibri" pitchFamily="34" charset="0"/>
                <a:ea typeface="微軟正黑體" pitchFamily="34" charset="-120"/>
              </a:rPr>
              <a:t>Advance Cable Management</a:t>
            </a:r>
            <a:endParaRPr lang="zh-TW" altLang="zh-TW" sz="1500" b="1" dirty="0">
              <a:latin typeface="Calibri" pitchFamily="34" charset="0"/>
              <a:ea typeface="微軟正黑體" pitchFamily="34" charset="-120"/>
              <a:cs typeface="Calibri" pitchFamily="34" charset="0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22AF59A8-65FE-42DB-BA43-8BB33D6F17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36" y="4157319"/>
            <a:ext cx="6326894" cy="4217928"/>
          </a:xfrm>
          <a:prstGeom prst="rect">
            <a:avLst/>
          </a:prstGeom>
        </p:spPr>
      </p:pic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0" y="47626"/>
            <a:ext cx="68580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CC"/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TW" sz="17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Thermaltake H350 TG RGB Middle tower</a:t>
            </a:r>
            <a:endParaRPr kumimoji="1" lang="en-US" altLang="zh-TW" sz="17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kumimoji="1" lang="zh-TW" altLang="en-U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88913" y="395288"/>
            <a:ext cx="6480175" cy="849788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kumimoji="0" lang="zh-TW" altLang="en-US" sz="900" b="1">
              <a:latin typeface="Arial" charset="0"/>
            </a:endParaRPr>
          </a:p>
        </p:txBody>
      </p:sp>
      <p:sp>
        <p:nvSpPr>
          <p:cNvPr id="54" name="Text Box 28"/>
          <p:cNvSpPr txBox="1">
            <a:spLocks noChangeArrowheads="1"/>
          </p:cNvSpPr>
          <p:nvPr/>
        </p:nvSpPr>
        <p:spPr bwMode="auto">
          <a:xfrm>
            <a:off x="609580" y="6895562"/>
            <a:ext cx="5822992" cy="340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 algn="l">
              <a:lnSpc>
                <a:spcPct val="150000"/>
              </a:lnSpc>
              <a:spcBef>
                <a:spcPct val="30000"/>
              </a:spcBef>
              <a:buSzPct val="120000"/>
              <a:buFont typeface="Wingdings" pitchFamily="2" charset="2"/>
              <a:buAutoNum type="circleNumWdWhitePlain"/>
            </a:pPr>
            <a:r>
              <a:rPr lang="en-US" altLang="zh-TW" sz="1200" b="1" dirty="0">
                <a:latin typeface="Calibri" pitchFamily="34" charset="0"/>
              </a:rPr>
              <a:t>Rear (exhaust) : </a:t>
            </a:r>
            <a:r>
              <a:rPr kumimoji="1" lang="en-US" altLang="zh-TW" sz="1200" dirty="0">
                <a:latin typeface="Calibri" pitchFamily="34" charset="0"/>
                <a:cs typeface="Arial" charset="0"/>
              </a:rPr>
              <a:t>120 x 120 x 25 mm ARGB fan x 1 (1000rpm, 16dBA) </a:t>
            </a:r>
            <a:endParaRPr lang="en-US" altLang="zh-TW" sz="1200" dirty="0">
              <a:latin typeface="Calibri" pitchFamily="34" charset="0"/>
            </a:endParaRPr>
          </a:p>
        </p:txBody>
      </p:sp>
      <p:grpSp>
        <p:nvGrpSpPr>
          <p:cNvPr id="2" name="群組 54"/>
          <p:cNvGrpSpPr/>
          <p:nvPr/>
        </p:nvGrpSpPr>
        <p:grpSpPr>
          <a:xfrm>
            <a:off x="609580" y="6681248"/>
            <a:ext cx="2444750" cy="276999"/>
            <a:chOff x="609580" y="6169041"/>
            <a:chExt cx="2444750" cy="276999"/>
          </a:xfrm>
        </p:grpSpPr>
        <p:sp>
          <p:nvSpPr>
            <p:cNvPr id="56" name="Text Box 32"/>
            <p:cNvSpPr txBox="1">
              <a:spLocks noChangeArrowheads="1"/>
            </p:cNvSpPr>
            <p:nvPr/>
          </p:nvSpPr>
          <p:spPr bwMode="auto">
            <a:xfrm>
              <a:off x="749280" y="6169041"/>
              <a:ext cx="230505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TW" sz="1200" b="1" dirty="0">
                  <a:latin typeface="Calibri" pitchFamily="34" charset="0"/>
                </a:rPr>
                <a:t> CPU Air Cooling System</a:t>
              </a:r>
            </a:p>
          </p:txBody>
        </p:sp>
        <p:sp>
          <p:nvSpPr>
            <p:cNvPr id="57" name="Oval 22"/>
            <p:cNvSpPr>
              <a:spLocks noChangeArrowheads="1"/>
            </p:cNvSpPr>
            <p:nvPr/>
          </p:nvSpPr>
          <p:spPr bwMode="auto">
            <a:xfrm>
              <a:off x="609580" y="6213878"/>
              <a:ext cx="196850" cy="18732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zh-TW" sz="1200" b="1" dirty="0">
                  <a:solidFill>
                    <a:schemeClr val="bg1"/>
                  </a:solidFill>
                  <a:latin typeface="Calibri" pitchFamily="34" charset="0"/>
                </a:rPr>
                <a:t>A</a:t>
              </a:r>
              <a:endParaRPr lang="zh-TW" altLang="en-US" sz="12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8207" name="Text Box 19"/>
          <p:cNvSpPr txBox="1">
            <a:spLocks noChangeArrowheads="1"/>
          </p:cNvSpPr>
          <p:nvPr/>
        </p:nvSpPr>
        <p:spPr bwMode="auto">
          <a:xfrm>
            <a:off x="260350" y="477838"/>
            <a:ext cx="6597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kumimoji="0" lang="en-US" altLang="zh-TW" sz="1800" b="1" dirty="0">
                <a:solidFill>
                  <a:srgbClr val="0000CC"/>
                </a:solidFill>
                <a:latin typeface="Calibri" pitchFamily="34" charset="0"/>
              </a:rPr>
              <a:t> The Cooling System – </a:t>
            </a:r>
            <a:r>
              <a:rPr lang="en-US" altLang="zh-TW" sz="1800" b="1" dirty="0">
                <a:solidFill>
                  <a:srgbClr val="0000CC"/>
                </a:solidFill>
                <a:latin typeface="Calibri" pitchFamily="34" charset="0"/>
              </a:rPr>
              <a:t>AIO </a:t>
            </a:r>
            <a:r>
              <a:rPr kumimoji="0" lang="en-US" altLang="zh-TW" sz="1800" b="1" dirty="0">
                <a:solidFill>
                  <a:srgbClr val="0000CC"/>
                </a:solidFill>
                <a:latin typeface="Calibri" pitchFamily="34" charset="0"/>
              </a:rPr>
              <a:t>Liquid Cooling (Optional</a:t>
            </a:r>
            <a:r>
              <a:rPr lang="en-US" altLang="zh-TW" sz="1800" b="1" dirty="0">
                <a:solidFill>
                  <a:srgbClr val="0000CC"/>
                </a:solidFill>
                <a:latin typeface="Calibri" pitchFamily="34" charset="0"/>
              </a:rPr>
              <a:t>) </a:t>
            </a:r>
            <a:endParaRPr kumimoji="0" lang="en-US" altLang="zh-TW" sz="1800" b="1" dirty="0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50" name="Oval 146"/>
          <p:cNvSpPr>
            <a:spLocks noChangeArrowheads="1"/>
          </p:cNvSpPr>
          <p:nvPr/>
        </p:nvSpPr>
        <p:spPr bwMode="auto">
          <a:xfrm>
            <a:off x="692696" y="1691680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z="1000" b="1" dirty="0">
                <a:solidFill>
                  <a:schemeClr val="bg1"/>
                </a:solidFill>
                <a:latin typeface="Arial" charset="0"/>
              </a:rPr>
              <a:t>A</a:t>
            </a:r>
          </a:p>
        </p:txBody>
      </p:sp>
      <p:sp>
        <p:nvSpPr>
          <p:cNvPr id="15" name="Oval 146"/>
          <p:cNvSpPr>
            <a:spLocks noChangeArrowheads="1"/>
          </p:cNvSpPr>
          <p:nvPr/>
        </p:nvSpPr>
        <p:spPr bwMode="auto">
          <a:xfrm>
            <a:off x="6000363" y="4678187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TW" sz="1000" b="1" dirty="0">
                <a:solidFill>
                  <a:schemeClr val="bg1"/>
                </a:solidFill>
                <a:latin typeface="Arial" charset="0"/>
              </a:rPr>
              <a:t>B</a:t>
            </a:r>
          </a:p>
        </p:txBody>
      </p:sp>
      <p:grpSp>
        <p:nvGrpSpPr>
          <p:cNvPr id="16" name="群組 54"/>
          <p:cNvGrpSpPr/>
          <p:nvPr/>
        </p:nvGrpSpPr>
        <p:grpSpPr>
          <a:xfrm>
            <a:off x="620687" y="7463353"/>
            <a:ext cx="3528392" cy="276999"/>
            <a:chOff x="609580" y="6169041"/>
            <a:chExt cx="2935537" cy="276999"/>
          </a:xfrm>
        </p:grpSpPr>
        <p:sp>
          <p:nvSpPr>
            <p:cNvPr id="17" name="Text Box 32"/>
            <p:cNvSpPr txBox="1">
              <a:spLocks noChangeArrowheads="1"/>
            </p:cNvSpPr>
            <p:nvPr/>
          </p:nvSpPr>
          <p:spPr bwMode="auto">
            <a:xfrm>
              <a:off x="749280" y="6169041"/>
              <a:ext cx="279583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TW" sz="1200" b="1" dirty="0">
                  <a:latin typeface="Calibri" pitchFamily="34" charset="0"/>
                </a:rPr>
                <a:t> HDD Air Cooling System</a:t>
              </a:r>
            </a:p>
          </p:txBody>
        </p:sp>
        <p:sp>
          <p:nvSpPr>
            <p:cNvPr id="18" name="Oval 22"/>
            <p:cNvSpPr>
              <a:spLocks noChangeArrowheads="1"/>
            </p:cNvSpPr>
            <p:nvPr/>
          </p:nvSpPr>
          <p:spPr bwMode="auto">
            <a:xfrm>
              <a:off x="609580" y="6213878"/>
              <a:ext cx="196850" cy="18732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zh-TW" sz="1200" b="1" dirty="0">
                  <a:solidFill>
                    <a:schemeClr val="bg1"/>
                  </a:solidFill>
                  <a:latin typeface="Calibri" pitchFamily="34" charset="0"/>
                </a:rPr>
                <a:t>B</a:t>
              </a:r>
              <a:endParaRPr lang="zh-TW" altLang="en-US" sz="12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620688" y="7740352"/>
            <a:ext cx="5822992" cy="340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 algn="l">
              <a:lnSpc>
                <a:spcPct val="150000"/>
              </a:lnSpc>
              <a:spcBef>
                <a:spcPct val="30000"/>
              </a:spcBef>
              <a:buSzPct val="120000"/>
              <a:buFont typeface="Wingdings" pitchFamily="2" charset="2"/>
              <a:buAutoNum type="circleNumWdWhitePlain"/>
            </a:pPr>
            <a:r>
              <a:rPr lang="en-US" altLang="zh-TW" sz="1200" b="1" dirty="0">
                <a:latin typeface="Calibri" pitchFamily="34" charset="0"/>
              </a:rPr>
              <a:t>Front (intake) : </a:t>
            </a:r>
            <a:r>
              <a:rPr kumimoji="1" lang="en-US" altLang="zh-TW" sz="1200" b="1" dirty="0">
                <a:latin typeface="Calibri" pitchFamily="34" charset="0"/>
                <a:cs typeface="Arial" charset="0"/>
              </a:rPr>
              <a:t>20</a:t>
            </a:r>
            <a:r>
              <a:rPr kumimoji="1" lang="en-US" altLang="zh-TW" sz="1200" dirty="0">
                <a:latin typeface="Calibri" pitchFamily="34" charset="0"/>
                <a:cs typeface="Arial" charset="0"/>
              </a:rPr>
              <a:t>0 x 200 x 30 mm A</a:t>
            </a:r>
            <a:r>
              <a:rPr kumimoji="1" lang="en-US" altLang="zh-TW" sz="1200" dirty="0">
                <a:latin typeface="Calibri" pitchFamily="34" charset="0"/>
              </a:rPr>
              <a:t>RGB </a:t>
            </a:r>
            <a:r>
              <a:rPr kumimoji="1" lang="en-US" altLang="zh-TW" sz="1200" dirty="0">
                <a:latin typeface="Calibri" pitchFamily="34" charset="0"/>
                <a:cs typeface="Arial" charset="0"/>
              </a:rPr>
              <a:t>fan x 2 (800rpm, 29.2 dBA)  </a:t>
            </a:r>
            <a:endParaRPr lang="en-US" altLang="zh-TW" sz="1200" dirty="0">
              <a:latin typeface="Calibri" pitchFamily="34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F1D565D-ED9F-4B80-9B5E-9DFB0350FF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9681" y="1240153"/>
            <a:ext cx="6736147" cy="4490764"/>
          </a:xfrm>
          <a:prstGeom prst="rect">
            <a:avLst/>
          </a:prstGeom>
        </p:spPr>
      </p:pic>
      <p:sp>
        <p:nvSpPr>
          <p:cNvPr id="20" name="Text Box 5">
            <a:extLst>
              <a:ext uri="{FF2B5EF4-FFF2-40B4-BE49-F238E27FC236}">
                <a16:creationId xmlns:a16="http://schemas.microsoft.com/office/drawing/2014/main" id="{AFAB5743-7CDA-4685-82BF-540EFA605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26"/>
            <a:ext cx="68580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CC"/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TW" sz="17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Thermaltake H350 TG RGB Middle tower</a:t>
            </a:r>
            <a:endParaRPr kumimoji="1" lang="en-US" altLang="zh-TW" sz="17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424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kumimoji="1" lang="zh-TW" altLang="en-U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88913" y="395288"/>
            <a:ext cx="6480175" cy="849788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kumimoji="0" lang="zh-TW" altLang="en-US" sz="900" b="1">
              <a:latin typeface="Arial" charset="0"/>
            </a:endParaRPr>
          </a:p>
        </p:txBody>
      </p:sp>
      <p:sp>
        <p:nvSpPr>
          <p:cNvPr id="8207" name="Text Box 19"/>
          <p:cNvSpPr txBox="1">
            <a:spLocks noChangeArrowheads="1"/>
          </p:cNvSpPr>
          <p:nvPr/>
        </p:nvSpPr>
        <p:spPr bwMode="auto">
          <a:xfrm>
            <a:off x="260350" y="477838"/>
            <a:ext cx="6597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kumimoji="0" lang="en-US" altLang="zh-TW" b="1" dirty="0">
                <a:solidFill>
                  <a:srgbClr val="0000CC"/>
                </a:solidFill>
                <a:latin typeface="Calibri" pitchFamily="34" charset="0"/>
              </a:rPr>
              <a:t>Fan </a:t>
            </a:r>
            <a:r>
              <a:rPr lang="en-US" altLang="zh-TW" b="1" dirty="0">
                <a:solidFill>
                  <a:srgbClr val="0000CC"/>
                </a:solidFill>
                <a:latin typeface="Calibri" pitchFamily="34" charset="0"/>
              </a:rPr>
              <a:t>compatibility</a:t>
            </a:r>
            <a:endParaRPr kumimoji="0" lang="en-US" altLang="zh-TW" b="1" dirty="0">
              <a:solidFill>
                <a:srgbClr val="0000CC"/>
              </a:solidFill>
              <a:latin typeface="Calibri" pitchFamily="34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47080B3-ADDF-4FDA-A4B2-BD2AD49BC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48" y="1691680"/>
            <a:ext cx="5643704" cy="6243625"/>
          </a:xfrm>
          <a:prstGeom prst="rect">
            <a:avLst/>
          </a:prstGeom>
        </p:spPr>
      </p:pic>
      <p:sp>
        <p:nvSpPr>
          <p:cNvPr id="11" name="Text Box 5">
            <a:extLst>
              <a:ext uri="{FF2B5EF4-FFF2-40B4-BE49-F238E27FC236}">
                <a16:creationId xmlns:a16="http://schemas.microsoft.com/office/drawing/2014/main" id="{5CD1C4B7-AF45-47DC-81C5-BFA8A6B13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26"/>
            <a:ext cx="68580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CC"/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TW" sz="17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Thermaltake H350 TG RGB Middle tower</a:t>
            </a:r>
            <a:endParaRPr kumimoji="1" lang="en-US" altLang="zh-TW" sz="17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831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kumimoji="1" lang="zh-TW" altLang="en-U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88913" y="395288"/>
            <a:ext cx="6480175" cy="849788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kumimoji="0" lang="zh-TW" altLang="en-US" sz="900" b="1">
              <a:latin typeface="Arial" charset="0"/>
            </a:endParaRPr>
          </a:p>
        </p:txBody>
      </p:sp>
      <p:sp>
        <p:nvSpPr>
          <p:cNvPr id="8207" name="Text Box 19"/>
          <p:cNvSpPr txBox="1">
            <a:spLocks noChangeArrowheads="1"/>
          </p:cNvSpPr>
          <p:nvPr/>
        </p:nvSpPr>
        <p:spPr bwMode="auto">
          <a:xfrm>
            <a:off x="260350" y="477838"/>
            <a:ext cx="6597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zh-TW" b="1" dirty="0">
                <a:solidFill>
                  <a:srgbClr val="0000CC"/>
                </a:solidFill>
                <a:latin typeface="Calibri" pitchFamily="34" charset="0"/>
              </a:rPr>
              <a:t>Radiator</a:t>
            </a:r>
            <a:r>
              <a:rPr kumimoji="0" lang="en-US" altLang="zh-TW" b="1" dirty="0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lang="en-US" altLang="zh-TW" b="1" dirty="0">
                <a:solidFill>
                  <a:srgbClr val="0000CC"/>
                </a:solidFill>
                <a:latin typeface="Calibri" pitchFamily="34" charset="0"/>
              </a:rPr>
              <a:t>compatibility</a:t>
            </a:r>
            <a:endParaRPr kumimoji="0" lang="en-US" altLang="zh-TW" b="1" dirty="0">
              <a:solidFill>
                <a:srgbClr val="0000CC"/>
              </a:solidFill>
              <a:latin typeface="Calibri" pitchFamily="34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A907469-EE35-4CFB-A4A6-2B5A7B987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028" y="1310249"/>
            <a:ext cx="5551944" cy="6651002"/>
          </a:xfrm>
          <a:prstGeom prst="rect">
            <a:avLst/>
          </a:prstGeom>
        </p:spPr>
      </p:pic>
      <p:sp>
        <p:nvSpPr>
          <p:cNvPr id="11" name="Text Box 5">
            <a:extLst>
              <a:ext uri="{FF2B5EF4-FFF2-40B4-BE49-F238E27FC236}">
                <a16:creationId xmlns:a16="http://schemas.microsoft.com/office/drawing/2014/main" id="{3B169499-081C-45E0-B46A-4ABB1994E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26"/>
            <a:ext cx="68580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CC"/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TW" sz="17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Thermaltake H350 TG RGB Middle tower</a:t>
            </a:r>
            <a:endParaRPr kumimoji="1" lang="en-US" altLang="zh-TW" sz="17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898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kumimoji="1" lang="zh-TW" altLang="en-US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188914" y="395536"/>
            <a:ext cx="6480175" cy="8487792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 sz="900" b="1">
              <a:latin typeface="Arial" charset="0"/>
            </a:endParaRP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260351" y="477840"/>
            <a:ext cx="63370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zh-TW" sz="2000" b="1" dirty="0">
                <a:solidFill>
                  <a:srgbClr val="0000CC"/>
                </a:solidFill>
                <a:latin typeface="Calibri" pitchFamily="34" charset="0"/>
              </a:rPr>
              <a:t> Compatibility List</a:t>
            </a:r>
          </a:p>
        </p:txBody>
      </p:sp>
      <p:graphicFrame>
        <p:nvGraphicFramePr>
          <p:cNvPr id="16" name="表格 15"/>
          <p:cNvGraphicFramePr>
            <a:graphicFrameLocks noGrp="1"/>
          </p:cNvGraphicFramePr>
          <p:nvPr/>
        </p:nvGraphicFramePr>
        <p:xfrm>
          <a:off x="548677" y="1002872"/>
          <a:ext cx="5760643" cy="1336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40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770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u="none" strike="noStrike" dirty="0"/>
                        <a:t>Fan Compatibility List</a:t>
                      </a:r>
                      <a:endParaRPr lang="en-US" altLang="zh-TW" sz="14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688">
                <a:tc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14180" marR="14180" marT="141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/>
                        <a:t>120mm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/>
                        <a:t>140mm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14180" marR="14180" marT="1418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/>
                        <a:t>200mm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14180" marR="14180" marT="1418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6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/>
                        <a:t>Front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14180" marR="14180" marT="141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chemeClr val="dk1"/>
                          </a:solidFill>
                          <a:latin typeface="+mn-lt"/>
                        </a:rPr>
                        <a:t>3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chemeClr val="dk1"/>
                          </a:solidFill>
                          <a:latin typeface="+mn-lt"/>
                        </a:rPr>
                        <a:t>2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14180" marR="14180" marT="1418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</a:t>
                      </a:r>
                    </a:p>
                  </a:txBody>
                  <a:tcPr marL="14180" marR="14180" marT="1418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68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Top</a:t>
                      </a:r>
                    </a:p>
                  </a:txBody>
                  <a:tcPr marL="14180" marR="14180" marT="141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chemeClr val="dk1"/>
                          </a:solidFill>
                          <a:latin typeface="+mn-lt"/>
                        </a:rPr>
                        <a:t>2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chemeClr val="dk1"/>
                          </a:solidFill>
                          <a:latin typeface="+mn-lt"/>
                        </a:rPr>
                        <a:t>2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14180" marR="14180" marT="1418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-</a:t>
                      </a:r>
                    </a:p>
                  </a:txBody>
                  <a:tcPr marL="14180" marR="14180" marT="1418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68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Rear </a:t>
                      </a:r>
                    </a:p>
                  </a:txBody>
                  <a:tcPr marL="14180" marR="14180" marT="141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</a:t>
                      </a: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i="0" u="none" strike="noStrike" dirty="0">
                          <a:solidFill>
                            <a:schemeClr val="dk1"/>
                          </a:solidFill>
                          <a:latin typeface="+mn-lt"/>
                        </a:rPr>
                        <a:t>-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14180" marR="14180" marT="1418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u="none" strike="noStrike" dirty="0"/>
                        <a:t>-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14180" marR="14180" marT="1418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036513"/>
              </p:ext>
            </p:extLst>
          </p:nvPr>
        </p:nvGraphicFramePr>
        <p:xfrm>
          <a:off x="548677" y="2780311"/>
          <a:ext cx="5760643" cy="134761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40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04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/>
                        <a:t>Thermaltake Compatible Fan</a:t>
                      </a:r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342">
                <a:tc>
                  <a:txBody>
                    <a:bodyPr/>
                    <a:lstStyle/>
                    <a:p>
                      <a:pPr algn="ctr" fontAlgn="ctr"/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14180" marR="14180" marT="141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/>
                        <a:t>120mm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/>
                        <a:t>140mm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14180" marR="14180" marT="1418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/>
                        <a:t>200mm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14180" marR="14180" marT="1418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9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/>
                        <a:t>PURE FAN Series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14180" marR="14180" marT="141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/>
                        <a:t>●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細明體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u="none" strike="noStrike" dirty="0"/>
                        <a:t>●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細明體"/>
                      </a:endParaRPr>
                    </a:p>
                  </a:txBody>
                  <a:tcPr marL="14180" marR="14180" marT="1418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u="none" strike="noStrike" dirty="0"/>
                        <a:t>●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細明體"/>
                      </a:endParaRPr>
                    </a:p>
                  </a:txBody>
                  <a:tcPr marL="14180" marR="14180" marT="1418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957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u="none" strike="noStrike" dirty="0" err="1"/>
                        <a:t>Riing</a:t>
                      </a:r>
                      <a:r>
                        <a:rPr lang="en-US" altLang="zh-TW" sz="1400" b="1" u="none" strike="noStrike" dirty="0"/>
                        <a:t> FAN Series</a:t>
                      </a:r>
                      <a:endParaRPr lang="en-US" altLang="zh-TW" sz="14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14180" marR="14180" marT="141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/>
                        <a:t>●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細明體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u="none" strike="noStrike" dirty="0"/>
                        <a:t>●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細明體"/>
                      </a:endParaRPr>
                    </a:p>
                  </a:txBody>
                  <a:tcPr marL="14180" marR="14180" marT="1418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u="none" strike="noStrike" dirty="0"/>
                        <a:t>●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細明體"/>
                      </a:endParaRPr>
                    </a:p>
                  </a:txBody>
                  <a:tcPr marL="14180" marR="14180" marT="1418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134752"/>
              </p:ext>
            </p:extLst>
          </p:nvPr>
        </p:nvGraphicFramePr>
        <p:xfrm>
          <a:off x="404514" y="6548546"/>
          <a:ext cx="6048674" cy="1679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6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4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48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48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48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48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0499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altLang="zh-TW" sz="1800" u="none" strike="noStrike" dirty="0">
                          <a:latin typeface="+mn-lt"/>
                        </a:rPr>
                        <a:t>All-in</a:t>
                      </a:r>
                      <a:r>
                        <a:rPr lang="en-US" altLang="zh-TW" sz="1800" u="none" strike="noStrike" baseline="0" dirty="0">
                          <a:latin typeface="+mn-lt"/>
                        </a:rPr>
                        <a:t>-One</a:t>
                      </a:r>
                      <a:r>
                        <a:rPr lang="en-US" altLang="zh-TW" sz="1800" u="none" strike="noStrike" dirty="0">
                          <a:latin typeface="+mn-lt"/>
                        </a:rPr>
                        <a:t> Compatibility List (W</a:t>
                      </a:r>
                      <a:r>
                        <a:rPr lang="en-US" altLang="zh-TW" sz="1800" u="none" strike="noStrike" baseline="0" dirty="0">
                          <a:latin typeface="+mn-lt"/>
                        </a:rPr>
                        <a:t>ater 3.0 and Floe series</a:t>
                      </a:r>
                      <a:r>
                        <a:rPr lang="en-US" altLang="zh-TW" sz="1800" u="none" strike="noStrike" dirty="0">
                          <a:latin typeface="+mn-lt"/>
                        </a:rPr>
                        <a:t>)</a:t>
                      </a:r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137">
                <a:tc>
                  <a:txBody>
                    <a:bodyPr/>
                    <a:lstStyle/>
                    <a:p>
                      <a:pPr algn="ctr" fontAlgn="ctr"/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latin typeface="+mn-lt"/>
                        </a:rPr>
                        <a:t>Performer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latin typeface="+mn-lt"/>
                        </a:rPr>
                        <a:t>Pro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dirty="0">
                          <a:solidFill>
                            <a:schemeClr val="dk1"/>
                          </a:solidFill>
                          <a:latin typeface="+mn-lt"/>
                        </a:rPr>
                        <a:t>240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dirty="0">
                          <a:solidFill>
                            <a:schemeClr val="dk1"/>
                          </a:solidFill>
                          <a:latin typeface="+mn-lt"/>
                        </a:rPr>
                        <a:t>Series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360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Series</a:t>
                      </a: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140 Series</a:t>
                      </a: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280 Series</a:t>
                      </a: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13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Front</a:t>
                      </a:r>
                    </a:p>
                  </a:txBody>
                  <a:tcPr marL="14180" marR="14180" marT="141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latin typeface="+mn-lt"/>
                        </a:rPr>
                        <a:t>●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u="none" strike="noStrike" dirty="0">
                          <a:latin typeface="+mn-lt"/>
                        </a:rPr>
                        <a:t>●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u="none" strike="noStrike" dirty="0">
                          <a:latin typeface="+mn-lt"/>
                        </a:rPr>
                        <a:t>●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u="none" strike="noStrike" dirty="0">
                          <a:latin typeface="+mn-lt"/>
                        </a:rPr>
                        <a:t>●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u="none" strike="noStrike" dirty="0">
                          <a:latin typeface="+mn-lt"/>
                        </a:rPr>
                        <a:t>●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u="none" strike="noStrike" dirty="0">
                          <a:latin typeface="+mn-lt"/>
                        </a:rPr>
                        <a:t>●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33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Top</a:t>
                      </a:r>
                    </a:p>
                  </a:txBody>
                  <a:tcPr marL="14180" marR="14180" marT="141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latin typeface="+mn-lt"/>
                        </a:rPr>
                        <a:t>●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u="none" strike="noStrike" dirty="0">
                          <a:latin typeface="+mn-lt"/>
                        </a:rPr>
                        <a:t>●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u="none" strike="noStrike" dirty="0">
                          <a:latin typeface="+mn-lt"/>
                        </a:rPr>
                        <a:t>●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dirty="0">
                          <a:solidFill>
                            <a:schemeClr val="dk1"/>
                          </a:solidFill>
                          <a:latin typeface="+mn-lt"/>
                        </a:rPr>
                        <a:t>-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新細明體"/>
                          <a:cs typeface="+mn-cs"/>
                        </a:rPr>
                        <a:t>-</a:t>
                      </a:r>
                      <a:endParaRPr kumimoji="0" lang="zh-TW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新細明體"/>
                        <a:cs typeface="+mn-cs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新細明體"/>
                          <a:cs typeface="+mn-cs"/>
                        </a:rPr>
                        <a:t>-</a:t>
                      </a:r>
                      <a:endParaRPr kumimoji="0" lang="zh-TW" alt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新細明體"/>
                        <a:cs typeface="+mn-cs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137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Rear </a:t>
                      </a:r>
                    </a:p>
                  </a:txBody>
                  <a:tcPr marL="14180" marR="14180" marT="141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latin typeface="+mn-lt"/>
                        </a:rPr>
                        <a:t>●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u="none" strike="noStrike" dirty="0">
                          <a:latin typeface="+mn-lt"/>
                        </a:rPr>
                        <a:t>●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+mn-lt"/>
                        </a:rPr>
                        <a:t>-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+mn-lt"/>
                        </a:rPr>
                        <a:t>-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dirty="0">
                          <a:solidFill>
                            <a:schemeClr val="dk1"/>
                          </a:solidFill>
                          <a:latin typeface="+mn-lt"/>
                        </a:rPr>
                        <a:t>-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u="none" strike="noStrike" dirty="0">
                          <a:latin typeface="+mn-lt"/>
                        </a:rPr>
                        <a:t>-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393696"/>
              </p:ext>
            </p:extLst>
          </p:nvPr>
        </p:nvGraphicFramePr>
        <p:xfrm>
          <a:off x="548677" y="4707279"/>
          <a:ext cx="5760643" cy="1421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64029">
                <a:tc grid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u="none" strike="noStrike" dirty="0">
                          <a:latin typeface="+mn-lt"/>
                        </a:rPr>
                        <a:t>Radiator Compatibility List</a:t>
                      </a:r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120mm</a:t>
                      </a: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240mm</a:t>
                      </a: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360mm</a:t>
                      </a: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140mm</a:t>
                      </a:r>
                    </a:p>
                  </a:txBody>
                  <a:tcPr marL="14180" marR="14180" marT="1418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280mm</a:t>
                      </a:r>
                    </a:p>
                  </a:txBody>
                  <a:tcPr marL="14180" marR="14180" marT="1418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420mm</a:t>
                      </a:r>
                    </a:p>
                  </a:txBody>
                  <a:tcPr marL="14180" marR="14180" marT="1418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Front</a:t>
                      </a:r>
                    </a:p>
                  </a:txBody>
                  <a:tcPr marL="14180" marR="14180" marT="141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latin typeface="+mn-lt"/>
                        </a:rPr>
                        <a:t>●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latin typeface="+mn-lt"/>
                        </a:rPr>
                        <a:t>●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u="none" strike="noStrike" dirty="0">
                          <a:latin typeface="+mn-lt"/>
                        </a:rPr>
                        <a:t>●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latin typeface="+mn-lt"/>
                        </a:rPr>
                        <a:t>●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latin typeface="+mn-lt"/>
                        </a:rPr>
                        <a:t>●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dirty="0">
                          <a:solidFill>
                            <a:schemeClr val="dk1"/>
                          </a:solidFill>
                          <a:latin typeface="+mn-lt"/>
                        </a:rPr>
                        <a:t>-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Top</a:t>
                      </a:r>
                    </a:p>
                  </a:txBody>
                  <a:tcPr marL="14180" marR="14180" marT="141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latin typeface="+mn-lt"/>
                        </a:rPr>
                        <a:t>●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latin typeface="+mn-lt"/>
                        </a:rPr>
                        <a:t>●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dirty="0">
                          <a:solidFill>
                            <a:schemeClr val="dk1"/>
                          </a:solidFill>
                          <a:latin typeface="+mn-lt"/>
                        </a:rPr>
                        <a:t>-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dirty="0">
                          <a:solidFill>
                            <a:schemeClr val="dk1"/>
                          </a:solidFill>
                          <a:latin typeface="+mn-lt"/>
                        </a:rPr>
                        <a:t>-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dirty="0">
                          <a:solidFill>
                            <a:schemeClr val="dk1"/>
                          </a:solidFill>
                          <a:latin typeface="+mn-lt"/>
                        </a:rPr>
                        <a:t>-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Rear </a:t>
                      </a:r>
                    </a:p>
                  </a:txBody>
                  <a:tcPr marL="14180" marR="14180" marT="141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latin typeface="+mn-lt"/>
                        </a:rPr>
                        <a:t>●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u="none" strike="noStrike" dirty="0">
                          <a:latin typeface="+mn-lt"/>
                        </a:rPr>
                        <a:t>-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u="none" strike="noStrike" dirty="0">
                          <a:latin typeface="+mn-lt"/>
                        </a:rPr>
                        <a:t>-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dirty="0">
                          <a:solidFill>
                            <a:schemeClr val="dk1"/>
                          </a:solidFill>
                          <a:latin typeface="+mn-lt"/>
                        </a:rPr>
                        <a:t>-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u="none" strike="noStrike" dirty="0">
                          <a:latin typeface="+mn-lt"/>
                        </a:rPr>
                        <a:t>-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u="none" strike="noStrike" dirty="0">
                          <a:latin typeface="+mn-lt"/>
                        </a:rPr>
                        <a:t>-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4180" marR="14180" marT="1418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" name="Text Box 5">
            <a:extLst>
              <a:ext uri="{FF2B5EF4-FFF2-40B4-BE49-F238E27FC236}">
                <a16:creationId xmlns:a16="http://schemas.microsoft.com/office/drawing/2014/main" id="{3DAA6643-96E9-477D-A687-91F9810F7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26"/>
            <a:ext cx="68580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CC"/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TW" sz="17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Thermaltake H350 TG RGB Middle tower</a:t>
            </a:r>
            <a:endParaRPr kumimoji="1" lang="en-US" altLang="zh-TW" sz="17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87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kumimoji="1" lang="zh-TW" altLang="en-US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88914" y="395536"/>
            <a:ext cx="6480175" cy="8487792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 sz="900" b="1" dirty="0">
              <a:latin typeface="Arial" charset="0"/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90218"/>
              </p:ext>
            </p:extLst>
          </p:nvPr>
        </p:nvGraphicFramePr>
        <p:xfrm>
          <a:off x="260649" y="739791"/>
          <a:ext cx="6264696" cy="7953619"/>
        </p:xfrm>
        <a:graphic>
          <a:graphicData uri="http://schemas.openxmlformats.org/drawingml/2006/table">
            <a:tbl>
              <a:tblPr/>
              <a:tblGrid>
                <a:gridCol w="1440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4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71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Model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H350 TG RGB</a:t>
                      </a:r>
                      <a:r>
                        <a:rPr lang="zh-TW" altLang="en-US" sz="12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12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w/600W PSU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71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P/N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CA-3R9-60M1WG-00</a:t>
                      </a:r>
                      <a:endParaRPr lang="zh-TW" altLang="en-US" sz="1200" b="0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7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Case Type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Middle</a:t>
                      </a:r>
                      <a:r>
                        <a:rPr lang="en-US" sz="1200" b="0" i="0" u="none" strike="noStrike" baseline="0" dirty="0">
                          <a:solidFill>
                            <a:schemeClr val="tx1"/>
                          </a:solidFill>
                          <a:latin typeface="Calibri"/>
                        </a:rPr>
                        <a:t> tower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7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Chassis Dimension</a:t>
                      </a:r>
                      <a:b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(H*W*D)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442 x 210 x 480</a:t>
                      </a:r>
                      <a:r>
                        <a:rPr lang="en-US" altLang="zh-TW" sz="1100" b="0" i="0" u="none" strike="noStrike" baseline="0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mm</a:t>
                      </a:r>
                    </a:p>
                    <a:p>
                      <a:pPr algn="ctr" rtl="0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(17.4 x 8.27 x 18.9 inch)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7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Net Weight(Case)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6.33 kg / 13.96 lbs.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71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Side Panel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4mm Tempered</a:t>
                      </a:r>
                      <a:r>
                        <a:rPr lang="en-US" altLang="zh-TW" sz="1200" b="0" i="0" u="none" strike="noStrike" baseline="0" dirty="0">
                          <a:solidFill>
                            <a:schemeClr val="tx1"/>
                          </a:solidFill>
                          <a:latin typeface="Calibri"/>
                        </a:rPr>
                        <a:t> Glass x1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(Left)</a:t>
                      </a:r>
                      <a:endParaRPr lang="en-US" altLang="zh-TW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7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Color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Exterior &amp; Interior : Black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7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Material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SPCC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013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Cooling System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Rear (exhaust) : </a:t>
                      </a:r>
                      <a:b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altLang="zh-TW" sz="12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 x </a:t>
                      </a:r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120 x 120 x 25 mm fan  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(1000rpm, 16 </a:t>
                      </a:r>
                      <a:r>
                        <a:rPr lang="en-US" altLang="zh-TW" sz="12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dBA</a:t>
                      </a:r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8896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Drive Bays</a:t>
                      </a:r>
                      <a:b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-Accessible</a:t>
                      </a:r>
                      <a:b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-Hidden</a:t>
                      </a:r>
                    </a:p>
                  </a:txBody>
                  <a:tcPr marL="8342" marR="8342" marT="8342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  <a:p>
                      <a:pPr algn="ctr" fontAlgn="ctr"/>
                      <a:endParaRPr lang="en-US" altLang="zh-TW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 x 3.5“ or 2.5” (HDD Rack); 2 x 2.5” (HDD Bracket)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7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Expansion Slots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7 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7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Motherboards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6.7” x 6.7” (Mini ITX), 9.6” x 9.6” (Micro ATX), 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12” x 9.6” (ATX)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98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I/O Port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 x USB 3.0, 2 x </a:t>
                      </a:r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USB 2.0, 1 x 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HD Audio, 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03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PSU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PS-TTP-0600NPNWAG-W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1336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Fan Support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Front: </a:t>
                      </a:r>
                      <a:b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 x 120mm or 2 x 120mm or 1 x 120mm</a:t>
                      </a:r>
                    </a:p>
                    <a:p>
                      <a:pPr algn="l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 x 140mm or 1 x 140mm</a:t>
                      </a:r>
                    </a:p>
                    <a:p>
                      <a:pPr algn="l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 x 200mm or 1 x 200mm</a:t>
                      </a:r>
                      <a:b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Top:    </a:t>
                      </a:r>
                      <a:b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 x 120mm or 1 x 120mm</a:t>
                      </a:r>
                    </a:p>
                    <a:p>
                      <a:pPr algn="l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  <a:r>
                        <a:rPr lang="en-US" altLang="zh-TW" sz="1200" b="0" i="0" u="none" strike="noStrike" baseline="0" dirty="0">
                          <a:solidFill>
                            <a:schemeClr val="tx1"/>
                          </a:solidFill>
                          <a:latin typeface="Calibri"/>
                        </a:rPr>
                        <a:t> x </a:t>
                      </a:r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140mm or 1 x 140mm</a:t>
                      </a:r>
                      <a:b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Rear:   </a:t>
                      </a:r>
                      <a:b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 x 120mm, </a:t>
                      </a:r>
                      <a:endParaRPr lang="en-US" altLang="zh-TW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756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Radiator Support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Front:   </a:t>
                      </a:r>
                      <a:r>
                        <a:rPr lang="en-US" altLang="zh-TW" sz="1200" b="0" i="0" u="none" strike="noStrike" baseline="0" dirty="0">
                          <a:solidFill>
                            <a:schemeClr val="tx1"/>
                          </a:solidFill>
                          <a:latin typeface="Calibri"/>
                        </a:rPr>
                        <a:t> 1 x </a:t>
                      </a:r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360mm or 1 x 240mm or 1 x 120mm</a:t>
                      </a:r>
                    </a:p>
                    <a:p>
                      <a:pPr algn="l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              1x 280mm or 1 x 140mm</a:t>
                      </a:r>
                    </a:p>
                    <a:p>
                      <a:pPr marL="0" algn="l" defTabSz="914400" rtl="0" eaLnBrk="1" fontAlgn="ctr" latinLnBrk="0" hangingPunct="1"/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Top:       </a:t>
                      </a:r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 x 240mm or 1 x 120mm</a:t>
                      </a:r>
                      <a:endParaRPr lang="en-US" altLang="zh-TW" sz="1200" b="0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fontAlgn="ctr" latinLnBrk="0" hangingPunct="1"/>
                      <a:r>
                        <a:rPr lang="en-US" altLang="zh-TW" sz="12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Rear:     </a:t>
                      </a:r>
                      <a:r>
                        <a:rPr lang="en-US" altLang="zh-TW" sz="12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 x 120mm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374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Clearance</a:t>
                      </a: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CPU cooler height limitation: 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150mm</a:t>
                      </a:r>
                      <a:b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PSU length limitation: </a:t>
                      </a:r>
                      <a:r>
                        <a:rPr lang="en-US" altLang="zh-TW" sz="12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160mm(With HDD Rack)</a:t>
                      </a:r>
                    </a:p>
                    <a:p>
                      <a:pPr algn="l" fontAlgn="ctr"/>
                      <a:r>
                        <a:rPr lang="zh-TW" altLang="en-US" sz="12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　　　　　　　　　 </a:t>
                      </a:r>
                      <a:r>
                        <a:rPr lang="en-US" altLang="zh-TW" sz="12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200mm(Without HDD Rack)</a:t>
                      </a:r>
                    </a:p>
                    <a:p>
                      <a:pPr algn="l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VGA length limitation: 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300mm</a:t>
                      </a:r>
                    </a:p>
                    <a:p>
                      <a:pPr algn="l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RAM height limitation: </a:t>
                      </a:r>
                      <a:r>
                        <a:rPr lang="en-US" altLang="zh-TW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60mm(With</a:t>
                      </a:r>
                      <a:r>
                        <a:rPr lang="en-US" altLang="zh-TW" sz="1200" b="1" i="0" u="none" strike="noStrike" baseline="0" dirty="0">
                          <a:solidFill>
                            <a:schemeClr val="tx1"/>
                          </a:solidFill>
                          <a:latin typeface="Calibri"/>
                        </a:rPr>
                        <a:t> radiator series)</a:t>
                      </a:r>
                      <a:endParaRPr lang="en-US" altLang="zh-TW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342" marR="8342" marT="834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6" name="Text Box 60"/>
          <p:cNvSpPr txBox="1">
            <a:spLocks noChangeArrowheads="1"/>
          </p:cNvSpPr>
          <p:nvPr/>
        </p:nvSpPr>
        <p:spPr bwMode="auto">
          <a:xfrm>
            <a:off x="260351" y="395536"/>
            <a:ext cx="19526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zh-TW" sz="2000" b="1" i="1" dirty="0">
                <a:solidFill>
                  <a:srgbClr val="0000FF"/>
                </a:solidFill>
                <a:latin typeface="Calibri" pitchFamily="34" charset="0"/>
              </a:rPr>
              <a:t>Specification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B7D84AC6-1B3F-445B-BB99-E12E36E5C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26"/>
            <a:ext cx="68580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CC"/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TW" sz="17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Thermaltake H350 TG RGB Middle tower</a:t>
            </a:r>
            <a:endParaRPr kumimoji="1" lang="en-US" altLang="zh-TW" sz="17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126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kumimoji="1" lang="zh-TW" altLang="en-US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188914" y="395536"/>
            <a:ext cx="6480175" cy="8487792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 sz="900" b="1">
              <a:latin typeface="Arial" charset="0"/>
            </a:endParaRPr>
          </a:p>
        </p:txBody>
      </p:sp>
      <p:sp>
        <p:nvSpPr>
          <p:cNvPr id="53355" name="Text Box 60"/>
          <p:cNvSpPr txBox="1">
            <a:spLocks noChangeArrowheads="1"/>
          </p:cNvSpPr>
          <p:nvPr/>
        </p:nvSpPr>
        <p:spPr bwMode="auto">
          <a:xfrm>
            <a:off x="188640" y="443023"/>
            <a:ext cx="19526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zh-TW" sz="1400" b="1" i="1" dirty="0">
                <a:solidFill>
                  <a:srgbClr val="0000CC"/>
                </a:solidFill>
                <a:latin typeface="Calibri" pitchFamily="34" charset="0"/>
              </a:rPr>
              <a:t>Packaging</a:t>
            </a:r>
          </a:p>
        </p:txBody>
      </p:sp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983223"/>
              </p:ext>
            </p:extLst>
          </p:nvPr>
        </p:nvGraphicFramePr>
        <p:xfrm>
          <a:off x="779722" y="5484223"/>
          <a:ext cx="5328591" cy="3366773"/>
        </p:xfrm>
        <a:graphic>
          <a:graphicData uri="http://schemas.openxmlformats.org/drawingml/2006/table">
            <a:tbl>
              <a:tblPr/>
              <a:tblGrid>
                <a:gridCol w="19590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9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95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Package Information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H350 TG RGB w/600W PSU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57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EAN Code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4713227526944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57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UPC Code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841163079652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57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N.W 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6.33 kg / 13.96 lbs.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57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G.W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7.4 kg / 16.31 lbs.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47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Carton Size (L x W x H)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520 x 280 x 510  mm /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n-US" altLang="zh-TW" sz="1600" b="1" i="0" u="none" strike="noStrike" kern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20.47 x 11 x 20 inch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957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Cuft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2.62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957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Container 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W/O</a:t>
                      </a:r>
                      <a:r>
                        <a:rPr lang="en-US" sz="1600" b="1" i="0" u="none" strike="noStrike" baseline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pallet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9573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20’ 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360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9573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40’ 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760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9573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40’ HQ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900</a:t>
                      </a:r>
                    </a:p>
                  </a:txBody>
                  <a:tcPr marL="7430" marR="7430" marT="74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9573"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430" marR="7430" marT="743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430" marR="7430" marT="743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2" name="Text Box 5">
            <a:extLst>
              <a:ext uri="{FF2B5EF4-FFF2-40B4-BE49-F238E27FC236}">
                <a16:creationId xmlns:a16="http://schemas.microsoft.com/office/drawing/2014/main" id="{A251C4BE-9C97-47EE-978A-73B48B389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26"/>
            <a:ext cx="68580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CC"/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TW" sz="17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Thermaltake H350 TG RGB Middle tower</a:t>
            </a:r>
            <a:endParaRPr kumimoji="1" lang="en-US" altLang="zh-TW" sz="17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57E92D4C-40F8-44FF-A989-0AC4AE7751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28" y="659316"/>
            <a:ext cx="6326894" cy="421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488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kumimoji="1" lang="zh-TW" altLang="en-US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188914" y="395536"/>
            <a:ext cx="6480175" cy="8487792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 sz="900" b="1">
              <a:latin typeface="Arial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88913" y="395288"/>
            <a:ext cx="6480175" cy="8488362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900" b="1">
              <a:latin typeface="Arial" charset="0"/>
            </a:endParaRPr>
          </a:p>
        </p:txBody>
      </p:sp>
      <p:sp>
        <p:nvSpPr>
          <p:cNvPr id="26" name="Text Box 272"/>
          <p:cNvSpPr txBox="1">
            <a:spLocks noChangeArrowheads="1"/>
          </p:cNvSpPr>
          <p:nvPr/>
        </p:nvSpPr>
        <p:spPr bwMode="auto">
          <a:xfrm>
            <a:off x="2808784" y="3295650"/>
            <a:ext cx="14843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1200" dirty="0">
                <a:latin typeface="Calibri" pitchFamily="34" charset="0"/>
              </a:rPr>
              <a:t>Angle view</a:t>
            </a: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2957513" y="8583612"/>
            <a:ext cx="1079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0" lang="en-US" altLang="ja-JP" sz="1200">
                <a:latin typeface="Calibri" pitchFamily="34" charset="0"/>
                <a:ea typeface="MS PGothic" pitchFamily="34" charset="-128"/>
              </a:rPr>
              <a:t>Rear</a:t>
            </a:r>
            <a:r>
              <a:rPr kumimoji="0" lang="en-US" altLang="zh-TW" sz="1200">
                <a:latin typeface="Calibri" pitchFamily="34" charset="0"/>
              </a:rPr>
              <a:t> view</a:t>
            </a: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532508" y="8582025"/>
            <a:ext cx="17605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0" lang="en-US" altLang="ja-JP" sz="1200">
                <a:latin typeface="Calibri" pitchFamily="34" charset="0"/>
                <a:ea typeface="MS PGothic" pitchFamily="34" charset="-128"/>
              </a:rPr>
              <a:t>Internal Structure</a:t>
            </a:r>
            <a:endParaRPr kumimoji="0" lang="en-US" altLang="zh-TW" sz="1200">
              <a:latin typeface="Calibri" pitchFamily="34" charset="0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4737035" y="7236296"/>
            <a:ext cx="15128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0" lang="en-US" altLang="zh-TW" sz="1200" dirty="0">
                <a:latin typeface="Calibri" pitchFamily="34" charset="0"/>
              </a:rPr>
              <a:t>Top view 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734120" y="5796136"/>
            <a:ext cx="13573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0" lang="en-US" altLang="ja-JP" sz="1200">
                <a:latin typeface="Calibri" pitchFamily="34" charset="0"/>
                <a:ea typeface="MS PGothic" pitchFamily="34" charset="-128"/>
              </a:rPr>
              <a:t>Left Side</a:t>
            </a:r>
            <a:r>
              <a:rPr kumimoji="0" lang="en-US" altLang="zh-TW" sz="1200">
                <a:latin typeface="Calibri" pitchFamily="34" charset="0"/>
              </a:rPr>
              <a:t> view</a:t>
            </a: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2957513" y="5797724"/>
            <a:ext cx="1079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0" lang="en-US" altLang="zh-TW" sz="1200">
                <a:latin typeface="Calibri" pitchFamily="34" charset="0"/>
              </a:rPr>
              <a:t>Front view</a:t>
            </a: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4814822" y="5796136"/>
            <a:ext cx="13573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0" lang="en-US" altLang="ja-JP" sz="1200">
                <a:latin typeface="Calibri" pitchFamily="34" charset="0"/>
                <a:ea typeface="MS PGothic" pitchFamily="34" charset="-128"/>
              </a:rPr>
              <a:t>Right Side</a:t>
            </a:r>
            <a:r>
              <a:rPr kumimoji="0" lang="en-US" altLang="zh-TW" sz="1200">
                <a:latin typeface="Calibri" pitchFamily="34" charset="0"/>
              </a:rPr>
              <a:t> view</a:t>
            </a: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4737034" y="8460432"/>
            <a:ext cx="15128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TW" sz="1200" dirty="0">
                <a:latin typeface="Calibri" pitchFamily="34" charset="0"/>
              </a:rPr>
              <a:t>Bottom</a:t>
            </a:r>
            <a:r>
              <a:rPr kumimoji="0" lang="en-US" altLang="zh-TW" sz="1200" dirty="0">
                <a:latin typeface="Calibri" pitchFamily="34" charset="0"/>
              </a:rPr>
              <a:t> view </a:t>
            </a:r>
          </a:p>
        </p:txBody>
      </p:sp>
      <p:sp>
        <p:nvSpPr>
          <p:cNvPr id="18" name="Text Box 60"/>
          <p:cNvSpPr txBox="1">
            <a:spLocks noChangeArrowheads="1"/>
          </p:cNvSpPr>
          <p:nvPr/>
        </p:nvSpPr>
        <p:spPr bwMode="auto">
          <a:xfrm>
            <a:off x="260350" y="468313"/>
            <a:ext cx="64090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fontAlgn="ctr"/>
            <a:r>
              <a:rPr lang="en-US" altLang="zh-TW" sz="1400" b="1" dirty="0">
                <a:solidFill>
                  <a:srgbClr val="FF0000"/>
                </a:solidFill>
                <a:latin typeface="Lucida Sans" pitchFamily="34" charset="0"/>
              </a:rPr>
              <a:t> Appearance - </a:t>
            </a:r>
            <a:r>
              <a:rPr lang="en-US" altLang="zh-TW" sz="1400" dirty="0">
                <a:latin typeface="Calibri"/>
              </a:rPr>
              <a:t>CA-1R9-00M1WN-00</a:t>
            </a:r>
            <a:endParaRPr lang="zh-TW" altLang="en-US" sz="1400" dirty="0">
              <a:latin typeface="Calibri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433187D6-D959-45D9-B450-8A3055930A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0359" y="3450418"/>
            <a:ext cx="3546967" cy="2364644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1AF35809-A013-4295-866E-7AD5B958F0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61089" y="3428684"/>
            <a:ext cx="3518092" cy="2345394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8D3EC8B5-41B7-4C94-8ED8-488FD80B67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9246" y="3517976"/>
            <a:ext cx="3364365" cy="2242910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FF5A55FD-0EAC-49DC-8481-53F5646327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1447" y="6058407"/>
            <a:ext cx="3364368" cy="2242911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DD0751CC-1F95-440B-A9B5-AF8FA944402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91"/>
          <a:stretch/>
        </p:blipFill>
        <p:spPr>
          <a:xfrm rot="5400000">
            <a:off x="4489033" y="6297289"/>
            <a:ext cx="2242911" cy="2105755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2855EDBC-F37F-414D-8F6E-7525589243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0594" y="5946766"/>
            <a:ext cx="3562363" cy="2374908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258409F0-0E4C-44DD-BA63-742B0183C10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2776" y="731298"/>
            <a:ext cx="4011711" cy="2674474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C11EA157-C57C-493D-B50B-1DA276864A1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3965070" y="5512776"/>
            <a:ext cx="3224767" cy="2149845"/>
          </a:xfrm>
          <a:prstGeom prst="rect">
            <a:avLst/>
          </a:prstGeom>
        </p:spPr>
      </p:pic>
      <p:sp>
        <p:nvSpPr>
          <p:cNvPr id="25" name="Text Box 5">
            <a:extLst>
              <a:ext uri="{FF2B5EF4-FFF2-40B4-BE49-F238E27FC236}">
                <a16:creationId xmlns:a16="http://schemas.microsoft.com/office/drawing/2014/main" id="{3169CC8A-1B15-4FBA-91DB-963B7E309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26"/>
            <a:ext cx="68580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CC"/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TW" sz="17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Thermaltake H350 TG RGB Middle tower</a:t>
            </a:r>
            <a:endParaRPr kumimoji="1" lang="en-US" altLang="zh-TW" sz="17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784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kumimoji="1" lang="zh-TW" altLang="en-U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88913" y="395288"/>
            <a:ext cx="6480175" cy="849788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kumimoji="0" lang="zh-TW" altLang="en-US" sz="900" b="1">
              <a:latin typeface="Arial" charset="0"/>
            </a:endParaRPr>
          </a:p>
        </p:txBody>
      </p:sp>
      <p:sp>
        <p:nvSpPr>
          <p:cNvPr id="14" name="Text Box 60">
            <a:extLst>
              <a:ext uri="{FF2B5EF4-FFF2-40B4-BE49-F238E27FC236}">
                <a16:creationId xmlns:a16="http://schemas.microsoft.com/office/drawing/2014/main" id="{1D4F1111-1306-47FE-8C2E-A8E974010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1" y="395536"/>
            <a:ext cx="63370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zh-TW" sz="2000" b="1" i="1" dirty="0">
                <a:solidFill>
                  <a:srgbClr val="0000FF"/>
                </a:solidFill>
                <a:latin typeface="Calibri" pitchFamily="34" charset="0"/>
              </a:rPr>
              <a:t>Unique Design</a:t>
            </a: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E08EFFF0-F54C-4024-8A9B-525E48DF1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5545" y="4639469"/>
            <a:ext cx="29997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TW"/>
            </a:defPPr>
            <a:lvl1pPr algn="ctr">
              <a:spcBef>
                <a:spcPct val="50000"/>
              </a:spcBef>
              <a:defRPr sz="2000">
                <a:latin typeface="Calibri" pitchFamily="34" charset="0"/>
              </a:defRPr>
            </a:lvl1pPr>
          </a:lstStyle>
          <a:p>
            <a:r>
              <a:rPr lang="en-US" altLang="zh-TW" dirty="0"/>
              <a:t>Maximum radiator support up to 360mm</a:t>
            </a:r>
          </a:p>
        </p:txBody>
      </p:sp>
      <p:sp>
        <p:nvSpPr>
          <p:cNvPr id="16" name="Text Box 53">
            <a:extLst>
              <a:ext uri="{FF2B5EF4-FFF2-40B4-BE49-F238E27FC236}">
                <a16:creationId xmlns:a16="http://schemas.microsoft.com/office/drawing/2014/main" id="{6160E048-7EDC-461D-AC7D-CFD3263AD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3020" y="1886264"/>
            <a:ext cx="259391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000" dirty="0">
                <a:latin typeface="Calibri" pitchFamily="34" charset="0"/>
              </a:rPr>
              <a:t>Maximum support up to 6 x 120</a:t>
            </a:r>
            <a:r>
              <a:rPr lang="zh-TW" altLang="en-US" sz="2000" dirty="0">
                <a:latin typeface="Calibri" pitchFamily="34" charset="0"/>
              </a:rPr>
              <a:t> </a:t>
            </a:r>
            <a:r>
              <a:rPr lang="en-US" altLang="zh-TW" sz="2000" dirty="0">
                <a:latin typeface="Calibri" pitchFamily="34" charset="0"/>
              </a:rPr>
              <a:t>mm fan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CAE72CE8-07CD-4746-AC33-7084406CC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0806" y="1117042"/>
            <a:ext cx="3423952" cy="2282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0395BF8D-D4BD-4195-9F0D-44E0DC83C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8913" y="3731834"/>
            <a:ext cx="3680515" cy="245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4">
            <a:extLst>
              <a:ext uri="{FF2B5EF4-FFF2-40B4-BE49-F238E27FC236}">
                <a16:creationId xmlns:a16="http://schemas.microsoft.com/office/drawing/2014/main" id="{560F18D3-60A4-40FE-87A1-D13EE77C5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8851" y="7211350"/>
            <a:ext cx="27847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dirty="0">
                <a:latin typeface="Calibri" pitchFamily="34" charset="0"/>
                <a:cs typeface="Arial" charset="0"/>
              </a:rPr>
              <a:t>1 x Tempered Glass</a:t>
            </a:r>
          </a:p>
        </p:txBody>
      </p:sp>
      <p:pic>
        <p:nvPicPr>
          <p:cNvPr id="21" name="Picture 3">
            <a:extLst>
              <a:ext uri="{FF2B5EF4-FFF2-40B4-BE49-F238E27FC236}">
                <a16:creationId xmlns:a16="http://schemas.microsoft.com/office/drawing/2014/main" id="{CE89E6B5-FD3E-47F7-A541-9FEF3D2B6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685" y="6443652"/>
            <a:ext cx="3287074" cy="2191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5">
            <a:extLst>
              <a:ext uri="{FF2B5EF4-FFF2-40B4-BE49-F238E27FC236}">
                <a16:creationId xmlns:a16="http://schemas.microsoft.com/office/drawing/2014/main" id="{2FA72AD8-05B3-47D5-A933-3D4DB6D7F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26"/>
            <a:ext cx="68580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CC"/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TW" sz="17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Thermaltake H350 TG RGB Middle tower</a:t>
            </a:r>
            <a:endParaRPr kumimoji="1" lang="en-US" altLang="zh-TW" sz="17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537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kumimoji="1" lang="zh-TW" altLang="en-U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88913" y="395288"/>
            <a:ext cx="6480175" cy="849788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kumimoji="0" lang="zh-TW" altLang="en-US" sz="900" b="1">
              <a:latin typeface="Arial" charset="0"/>
            </a:endParaRPr>
          </a:p>
        </p:txBody>
      </p:sp>
      <p:sp>
        <p:nvSpPr>
          <p:cNvPr id="17" name="Text Box 60">
            <a:extLst>
              <a:ext uri="{FF2B5EF4-FFF2-40B4-BE49-F238E27FC236}">
                <a16:creationId xmlns:a16="http://schemas.microsoft.com/office/drawing/2014/main" id="{283A2787-54C1-4A4B-8278-8C3763471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1" y="395536"/>
            <a:ext cx="63370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zh-TW" sz="2000" b="1" i="1" dirty="0">
                <a:solidFill>
                  <a:srgbClr val="0000FF"/>
                </a:solidFill>
                <a:latin typeface="Calibri" pitchFamily="34" charset="0"/>
              </a:rPr>
              <a:t>Structure (External)</a:t>
            </a:r>
          </a:p>
        </p:txBody>
      </p:sp>
      <p:sp>
        <p:nvSpPr>
          <p:cNvPr id="22" name="Text Box 42">
            <a:extLst>
              <a:ext uri="{FF2B5EF4-FFF2-40B4-BE49-F238E27FC236}">
                <a16:creationId xmlns:a16="http://schemas.microsoft.com/office/drawing/2014/main" id="{F6426183-F1FA-4556-9A7F-2FBFCB67F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7975" y="4141930"/>
            <a:ext cx="19687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2000">
                <a:latin typeface="Calibri" pitchFamily="34" charset="0"/>
              </a:defRPr>
            </a:lvl1pPr>
          </a:lstStyle>
          <a:p>
            <a:r>
              <a:rPr lang="en-US" altLang="zh-TW" dirty="0"/>
              <a:t>USB connector</a:t>
            </a:r>
          </a:p>
        </p:txBody>
      </p:sp>
      <p:sp>
        <p:nvSpPr>
          <p:cNvPr id="25" name="Text Box 53">
            <a:extLst>
              <a:ext uri="{FF2B5EF4-FFF2-40B4-BE49-F238E27FC236}">
                <a16:creationId xmlns:a16="http://schemas.microsoft.com/office/drawing/2014/main" id="{CAFF8863-7293-423D-8594-2D06C597C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977" y="7977456"/>
            <a:ext cx="24967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2000">
                <a:latin typeface="Calibri" pitchFamily="34" charset="0"/>
              </a:defRPr>
            </a:lvl1pPr>
          </a:lstStyle>
          <a:p>
            <a:r>
              <a:rPr lang="en-US" altLang="zh-TW" dirty="0"/>
              <a:t>One 120mm rear fan</a:t>
            </a: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092DC578-4C70-4DCD-B5B5-26F1FD53C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83414" y="1210764"/>
            <a:ext cx="4290874" cy="286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>
            <a:extLst>
              <a:ext uri="{FF2B5EF4-FFF2-40B4-BE49-F238E27FC236}">
                <a16:creationId xmlns:a16="http://schemas.microsoft.com/office/drawing/2014/main" id="{E0D54D53-DC03-4F1E-925A-94D6039E4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83414" y="5002070"/>
            <a:ext cx="4290874" cy="286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5">
            <a:extLst>
              <a:ext uri="{FF2B5EF4-FFF2-40B4-BE49-F238E27FC236}">
                <a16:creationId xmlns:a16="http://schemas.microsoft.com/office/drawing/2014/main" id="{C0CEF61F-57B8-4974-B423-F8D2B9557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26"/>
            <a:ext cx="68580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CC"/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TW" sz="17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Thermaltake H350 TG RGB Middle tower</a:t>
            </a:r>
            <a:endParaRPr kumimoji="1" lang="en-US" altLang="zh-TW" sz="17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118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kumimoji="1" lang="zh-TW" altLang="en-U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88913" y="395288"/>
            <a:ext cx="6480175" cy="849788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kumimoji="0" lang="zh-TW" altLang="en-US" sz="900" b="1">
              <a:latin typeface="Arial" charset="0"/>
            </a:endParaRPr>
          </a:p>
        </p:txBody>
      </p:sp>
      <p:sp>
        <p:nvSpPr>
          <p:cNvPr id="8207" name="Text Box 19"/>
          <p:cNvSpPr txBox="1">
            <a:spLocks noChangeArrowheads="1"/>
          </p:cNvSpPr>
          <p:nvPr/>
        </p:nvSpPr>
        <p:spPr bwMode="auto">
          <a:xfrm>
            <a:off x="260350" y="477838"/>
            <a:ext cx="6597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kumimoji="0" lang="en-US" altLang="zh-TW" sz="1800" b="1" dirty="0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lang="en-US" altLang="zh-TW" sz="1800" b="1" dirty="0">
                <a:solidFill>
                  <a:srgbClr val="0000CC"/>
                </a:solidFill>
                <a:latin typeface="Calibri" pitchFamily="34" charset="0"/>
              </a:rPr>
              <a:t>HDD expansion introduction</a:t>
            </a:r>
            <a:endParaRPr kumimoji="0" lang="en-US" altLang="zh-TW" sz="1800" b="1" dirty="0">
              <a:solidFill>
                <a:srgbClr val="0000CC"/>
              </a:solidFill>
              <a:latin typeface="Calibri" pitchFamily="34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48D5602-1F8A-4F93-B020-4660A0BB29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0332" y="5694421"/>
            <a:ext cx="2680149" cy="2530061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04B0A792-C068-42EE-BB73-9247D4A76C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7177" y="1321424"/>
            <a:ext cx="2796586" cy="2244726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CA1056BC-DD49-4D80-A27B-8692CC9E81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2408" y="3054619"/>
            <a:ext cx="3638984" cy="3420646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89DBB52E-B03F-4B9E-B4C8-0C2AA6BD08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7427" y="6216908"/>
            <a:ext cx="2361242" cy="1895290"/>
          </a:xfrm>
          <a:prstGeom prst="rect">
            <a:avLst/>
          </a:prstGeom>
        </p:spPr>
      </p:pic>
      <p:sp>
        <p:nvSpPr>
          <p:cNvPr id="17" name="Text Box 272">
            <a:extLst>
              <a:ext uri="{FF2B5EF4-FFF2-40B4-BE49-F238E27FC236}">
                <a16:creationId xmlns:a16="http://schemas.microsoft.com/office/drawing/2014/main" id="{FCB81031-AD7A-427D-AFE9-2C5BFF946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020" y="8389937"/>
            <a:ext cx="14843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1200" dirty="0">
                <a:latin typeface="Calibri" pitchFamily="34" charset="0"/>
              </a:rPr>
              <a:t>HDD Bracket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C0BD718-F07B-421C-AD52-63CA4864AB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45" y="726810"/>
            <a:ext cx="3122863" cy="2947983"/>
          </a:xfrm>
          <a:prstGeom prst="rect">
            <a:avLst/>
          </a:prstGeom>
        </p:spPr>
      </p:pic>
      <p:sp>
        <p:nvSpPr>
          <p:cNvPr id="13" name="Text Box 5">
            <a:extLst>
              <a:ext uri="{FF2B5EF4-FFF2-40B4-BE49-F238E27FC236}">
                <a16:creationId xmlns:a16="http://schemas.microsoft.com/office/drawing/2014/main" id="{260D4CAF-2C69-4E98-9372-AC21A6AAA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26"/>
            <a:ext cx="68580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CC"/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TW" sz="17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Thermaltake H350 TG RGB Middle tower</a:t>
            </a:r>
            <a:endParaRPr kumimoji="1" lang="en-US" altLang="zh-TW" sz="17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292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kumimoji="1" lang="zh-TW" altLang="en-U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88913" y="395288"/>
            <a:ext cx="6480175" cy="849788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kumimoji="0" lang="zh-TW" altLang="en-US" sz="900" b="1">
              <a:latin typeface="Arial" charset="0"/>
            </a:endParaRPr>
          </a:p>
        </p:txBody>
      </p:sp>
      <p:sp>
        <p:nvSpPr>
          <p:cNvPr id="8207" name="Text Box 19"/>
          <p:cNvSpPr txBox="1">
            <a:spLocks noChangeArrowheads="1"/>
          </p:cNvSpPr>
          <p:nvPr/>
        </p:nvSpPr>
        <p:spPr bwMode="auto">
          <a:xfrm>
            <a:off x="260350" y="477838"/>
            <a:ext cx="6597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kumimoji="0" lang="en-US" altLang="zh-TW" sz="1800" b="1" dirty="0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lang="en-US" altLang="zh-TW" sz="1800" b="1" dirty="0">
                <a:solidFill>
                  <a:srgbClr val="0000CC"/>
                </a:solidFill>
                <a:latin typeface="Calibri" pitchFamily="34" charset="0"/>
              </a:rPr>
              <a:t>HDD expansion introduction</a:t>
            </a:r>
            <a:endParaRPr kumimoji="0" lang="en-US" altLang="zh-TW" sz="1800" b="1" dirty="0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17" name="Text Box 272">
            <a:extLst>
              <a:ext uri="{FF2B5EF4-FFF2-40B4-BE49-F238E27FC236}">
                <a16:creationId xmlns:a16="http://schemas.microsoft.com/office/drawing/2014/main" id="{FCB81031-AD7A-427D-AFE9-2C5BFF946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7019" y="8302535"/>
            <a:ext cx="14843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1800" dirty="0">
                <a:latin typeface="Calibri" pitchFamily="34" charset="0"/>
              </a:rPr>
              <a:t>Application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57480A4-E0C6-49A9-851C-61E841C814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617" y="1164524"/>
            <a:ext cx="5379862" cy="3586574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BF4C4067-1CC6-4C06-8434-847BCBDAC3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4736" y="4592142"/>
            <a:ext cx="5371743" cy="3581161"/>
          </a:xfrm>
          <a:prstGeom prst="rect">
            <a:avLst/>
          </a:prstGeom>
        </p:spPr>
      </p:pic>
      <p:sp>
        <p:nvSpPr>
          <p:cNvPr id="11" name="Text Box 5">
            <a:extLst>
              <a:ext uri="{FF2B5EF4-FFF2-40B4-BE49-F238E27FC236}">
                <a16:creationId xmlns:a16="http://schemas.microsoft.com/office/drawing/2014/main" id="{97D99894-673D-41F9-8881-FEF2CDD84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26"/>
            <a:ext cx="68580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CC"/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TW" sz="17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Thermaltake H350 TG RGB Middle tower</a:t>
            </a:r>
            <a:endParaRPr kumimoji="1" lang="en-US" altLang="zh-TW" sz="17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505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kumimoji="1" lang="zh-TW" altLang="en-U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88913" y="395288"/>
            <a:ext cx="6480175" cy="849788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kumimoji="0" lang="zh-TW" altLang="en-US" sz="900" b="1">
              <a:latin typeface="Arial" charset="0"/>
            </a:endParaRPr>
          </a:p>
        </p:txBody>
      </p:sp>
      <p:sp>
        <p:nvSpPr>
          <p:cNvPr id="8207" name="Text Box 19"/>
          <p:cNvSpPr txBox="1">
            <a:spLocks noChangeArrowheads="1"/>
          </p:cNvSpPr>
          <p:nvPr/>
        </p:nvSpPr>
        <p:spPr bwMode="auto">
          <a:xfrm>
            <a:off x="260350" y="477838"/>
            <a:ext cx="6597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zh-TW" sz="1800" b="1" dirty="0">
                <a:solidFill>
                  <a:srgbClr val="0000CC"/>
                </a:solidFill>
                <a:latin typeface="Calibri" pitchFamily="34" charset="0"/>
              </a:rPr>
              <a:t>RGB Switch Mode</a:t>
            </a:r>
            <a:endParaRPr kumimoji="0" lang="en-US" altLang="zh-TW" sz="1800" b="1" dirty="0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2F274954-C6C6-4F4E-908E-B53275765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26"/>
            <a:ext cx="68580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CC"/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TW" sz="17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Thermaltake H350 TG RGB Middle tower</a:t>
            </a:r>
            <a:endParaRPr kumimoji="1" lang="en-US" altLang="zh-TW" sz="17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0562CEA-1A8C-4EDC-B53E-971B72031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07" y="919116"/>
            <a:ext cx="5478786" cy="752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494611"/>
      </p:ext>
    </p:extLst>
  </p:cSld>
  <p:clrMapOvr>
    <a:masterClrMapping/>
  </p:clrMapOvr>
</p:sld>
</file>

<file path=ppt/theme/theme1.xml><?xml version="1.0" encoding="utf-8"?>
<a:theme xmlns:a="http://schemas.openxmlformats.org/drawingml/2006/main" name="空白簡報">
  <a:themeElements>
    <a:clrScheme name="空白簡報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空白簡報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charset="-120"/>
          </a:defRPr>
        </a:defPPr>
      </a:lstStyle>
    </a:lnDef>
  </a:objectDefaults>
  <a:extraClrSchemeLst>
    <a:extraClrScheme>
      <a:clrScheme name="空白簡報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白簡報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空白簡報 3">
        <a:dk1>
          <a:srgbClr val="000000"/>
        </a:dk1>
        <a:lt1>
          <a:srgbClr val="FFFFCC"/>
        </a:lt1>
        <a:dk2>
          <a:srgbClr val="808000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白簡報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白簡報 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白簡報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白簡報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Office\Templates\空白簡報.pot</Template>
  <TotalTime>22897</TotalTime>
  <Words>763</Words>
  <Application>Microsoft Office PowerPoint</Application>
  <PresentationFormat>如螢幕大小 (4:3)</PresentationFormat>
  <Paragraphs>211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0" baseType="lpstr">
      <vt:lpstr>細明體</vt:lpstr>
      <vt:lpstr>Arial</vt:lpstr>
      <vt:lpstr>Calibri</vt:lpstr>
      <vt:lpstr>Lucida Sans</vt:lpstr>
      <vt:lpstr>Times New Roman</vt:lpstr>
      <vt:lpstr>Wingdings</vt:lpstr>
      <vt:lpstr>空白簡報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aavid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無投影片標題</dc:title>
  <dc:creator>user</dc:creator>
  <cp:lastModifiedBy>James.Chou</cp:lastModifiedBy>
  <cp:revision>1034</cp:revision>
  <cp:lastPrinted>2019-06-18T01:12:11Z</cp:lastPrinted>
  <dcterms:created xsi:type="dcterms:W3CDTF">1999-10-24T07:51:03Z</dcterms:created>
  <dcterms:modified xsi:type="dcterms:W3CDTF">2020-10-08T03:06:42Z</dcterms:modified>
</cp:coreProperties>
</file>